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90" r:id="rId9"/>
    <p:sldId id="29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ECFC9-4958-4F42-8AEA-D1B91B0DBB16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062AAD1-8377-E842-A741-FB220B2D3AB6}">
      <dgm:prSet/>
      <dgm:spPr/>
      <dgm:t>
        <a:bodyPr/>
        <a:lstStyle/>
        <a:p>
          <a:pPr rtl="0"/>
          <a:r>
            <a:rPr lang="fr-FR"/>
            <a:t>Reduce</a:t>
          </a:r>
        </a:p>
      </dgm:t>
    </dgm:pt>
    <dgm:pt modelId="{37EE1AC3-F54D-EF4D-A75C-D25BFF389510}" type="parTrans" cxnId="{2A346164-A63F-4543-B6F1-A9388DA58B52}">
      <dgm:prSet/>
      <dgm:spPr/>
      <dgm:t>
        <a:bodyPr/>
        <a:lstStyle/>
        <a:p>
          <a:endParaRPr lang="fr-FR"/>
        </a:p>
      </dgm:t>
    </dgm:pt>
    <dgm:pt modelId="{75AAA7BD-0346-B242-9AB6-9DA7F45D625F}" type="sibTrans" cxnId="{2A346164-A63F-4543-B6F1-A9388DA58B52}">
      <dgm:prSet/>
      <dgm:spPr/>
      <dgm:t>
        <a:bodyPr/>
        <a:lstStyle/>
        <a:p>
          <a:endParaRPr lang="fr-FR"/>
        </a:p>
      </dgm:t>
    </dgm:pt>
    <dgm:pt modelId="{DDCBE6D4-955E-454F-A595-25FA31A5803E}">
      <dgm:prSet/>
      <dgm:spPr/>
      <dgm:t>
        <a:bodyPr/>
        <a:lstStyle/>
        <a:p>
          <a:r>
            <a:rPr lang="fr-FR" dirty="0" err="1" smtClean="0"/>
            <a:t>Re-use</a:t>
          </a:r>
          <a:endParaRPr lang="fr-FR" dirty="0"/>
        </a:p>
      </dgm:t>
    </dgm:pt>
    <dgm:pt modelId="{E2C329DF-15EB-5B4D-ACE3-B1B0163F7079}" type="parTrans" cxnId="{688782B2-5C9F-9047-B287-F0A29F50A1A2}">
      <dgm:prSet/>
      <dgm:spPr/>
      <dgm:t>
        <a:bodyPr/>
        <a:lstStyle/>
        <a:p>
          <a:endParaRPr lang="fr-FR"/>
        </a:p>
      </dgm:t>
    </dgm:pt>
    <dgm:pt modelId="{C4EA1B92-2829-B448-8250-E31CEE9C1BC6}" type="sibTrans" cxnId="{688782B2-5C9F-9047-B287-F0A29F50A1A2}">
      <dgm:prSet/>
      <dgm:spPr/>
      <dgm:t>
        <a:bodyPr/>
        <a:lstStyle/>
        <a:p>
          <a:endParaRPr lang="fr-FR"/>
        </a:p>
      </dgm:t>
    </dgm:pt>
    <dgm:pt modelId="{62C5C18B-5436-C943-8B35-EDB029CB5BC5}">
      <dgm:prSet/>
      <dgm:spPr/>
      <dgm:t>
        <a:bodyPr/>
        <a:lstStyle/>
        <a:p>
          <a:r>
            <a:rPr lang="fr-FR" dirty="0"/>
            <a:t>Recycle</a:t>
          </a:r>
        </a:p>
      </dgm:t>
    </dgm:pt>
    <dgm:pt modelId="{0BC223B9-B4CF-7547-AE15-0949B2C1B099}" type="parTrans" cxnId="{7DDDE3ED-F1BE-A348-8815-1B8DDD63844E}">
      <dgm:prSet/>
      <dgm:spPr/>
      <dgm:t>
        <a:bodyPr/>
        <a:lstStyle/>
        <a:p>
          <a:endParaRPr lang="fr-FR"/>
        </a:p>
      </dgm:t>
    </dgm:pt>
    <dgm:pt modelId="{A7B3877F-257C-AA4F-A373-16F5A8055655}" type="sibTrans" cxnId="{7DDDE3ED-F1BE-A348-8815-1B8DDD63844E}">
      <dgm:prSet/>
      <dgm:spPr/>
      <dgm:t>
        <a:bodyPr/>
        <a:lstStyle/>
        <a:p>
          <a:endParaRPr lang="fr-FR"/>
        </a:p>
      </dgm:t>
    </dgm:pt>
    <dgm:pt modelId="{5B4ABD08-780E-6F4A-999F-146D11A6B974}">
      <dgm:prSet/>
      <dgm:spPr/>
      <dgm:t>
        <a:bodyPr/>
        <a:lstStyle/>
        <a:p>
          <a:r>
            <a:rPr lang="fr-FR" dirty="0" err="1"/>
            <a:t>Recover</a:t>
          </a:r>
          <a:endParaRPr lang="fr-FR" dirty="0"/>
        </a:p>
      </dgm:t>
    </dgm:pt>
    <dgm:pt modelId="{4F23941D-854C-9440-B850-B338B874A389}" type="parTrans" cxnId="{8BB7C93E-8421-7E4F-825B-958AFC331F26}">
      <dgm:prSet/>
      <dgm:spPr/>
      <dgm:t>
        <a:bodyPr/>
        <a:lstStyle/>
        <a:p>
          <a:endParaRPr lang="fr-FR"/>
        </a:p>
      </dgm:t>
    </dgm:pt>
    <dgm:pt modelId="{BC5DDDB2-C5F0-CC46-9474-E7D7F267BC44}" type="sibTrans" cxnId="{8BB7C93E-8421-7E4F-825B-958AFC331F26}">
      <dgm:prSet/>
      <dgm:spPr/>
      <dgm:t>
        <a:bodyPr/>
        <a:lstStyle/>
        <a:p>
          <a:endParaRPr lang="fr-FR"/>
        </a:p>
      </dgm:t>
    </dgm:pt>
    <dgm:pt modelId="{20AFD720-96F6-A447-A537-9AC3E885E0B9}">
      <dgm:prSet/>
      <dgm:spPr/>
      <dgm:t>
        <a:bodyPr/>
        <a:lstStyle/>
        <a:p>
          <a:r>
            <a:rPr lang="fr-FR" dirty="0"/>
            <a:t>Dispose</a:t>
          </a:r>
        </a:p>
      </dgm:t>
    </dgm:pt>
    <dgm:pt modelId="{F3DFB6DA-4BD6-2847-8556-94115D006D0A}" type="parTrans" cxnId="{537F5534-041B-EC40-AF17-B528AEB9675F}">
      <dgm:prSet/>
      <dgm:spPr/>
      <dgm:t>
        <a:bodyPr/>
        <a:lstStyle/>
        <a:p>
          <a:endParaRPr lang="fr-FR"/>
        </a:p>
      </dgm:t>
    </dgm:pt>
    <dgm:pt modelId="{4B861C3C-30DD-3B41-BE5E-18834082EF1E}" type="sibTrans" cxnId="{537F5534-041B-EC40-AF17-B528AEB9675F}">
      <dgm:prSet/>
      <dgm:spPr/>
      <dgm:t>
        <a:bodyPr/>
        <a:lstStyle/>
        <a:p>
          <a:endParaRPr lang="fr-FR"/>
        </a:p>
      </dgm:t>
    </dgm:pt>
    <dgm:pt modelId="{574A72AF-31A0-CB4F-B41F-1872F3559A74}" type="pres">
      <dgm:prSet presAssocID="{ECDECFC9-4958-4F42-8AEA-D1B91B0DBB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12BFB11-27B3-6548-B2E6-B99D3D884491}" type="pres">
      <dgm:prSet presAssocID="{C062AAD1-8377-E842-A741-FB220B2D3A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0EE5FA-FFCE-C04E-B3A7-EE7F7FFDB5B2}" type="pres">
      <dgm:prSet presAssocID="{75AAA7BD-0346-B242-9AB6-9DA7F45D625F}" presName="parTxOnlySpace" presStyleCnt="0"/>
      <dgm:spPr/>
    </dgm:pt>
    <dgm:pt modelId="{29AFE178-37E0-274E-AD60-DB7887800937}" type="pres">
      <dgm:prSet presAssocID="{DDCBE6D4-955E-454F-A595-25FA31A5803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04A23C-64B8-A64A-A6A3-A1AAEEF36240}" type="pres">
      <dgm:prSet presAssocID="{C4EA1B92-2829-B448-8250-E31CEE9C1BC6}" presName="parTxOnlySpace" presStyleCnt="0"/>
      <dgm:spPr/>
    </dgm:pt>
    <dgm:pt modelId="{C8B29423-8C63-A042-A9E4-48ACE9EF6FE0}" type="pres">
      <dgm:prSet presAssocID="{62C5C18B-5436-C943-8B35-EDB029CB5BC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1B44BD-C521-BB44-BB02-CE5C9F679818}" type="pres">
      <dgm:prSet presAssocID="{A7B3877F-257C-AA4F-A373-16F5A8055655}" presName="parTxOnlySpace" presStyleCnt="0"/>
      <dgm:spPr/>
    </dgm:pt>
    <dgm:pt modelId="{9D628810-6E36-A146-8F4C-746729A1B68F}" type="pres">
      <dgm:prSet presAssocID="{5B4ABD08-780E-6F4A-999F-146D11A6B9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CEE150A-B52F-C545-B8BE-3370C217CA69}" type="pres">
      <dgm:prSet presAssocID="{BC5DDDB2-C5F0-CC46-9474-E7D7F267BC44}" presName="parTxOnlySpace" presStyleCnt="0"/>
      <dgm:spPr/>
    </dgm:pt>
    <dgm:pt modelId="{9907DEFA-5AAB-2F4F-967F-BDD4A50B2FA7}" type="pres">
      <dgm:prSet presAssocID="{20AFD720-96F6-A447-A537-9AC3E885E0B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4899DCD-CDF2-4020-AF8C-D75C148E7A2E}" type="presOf" srcId="{5B4ABD08-780E-6F4A-999F-146D11A6B974}" destId="{9D628810-6E36-A146-8F4C-746729A1B68F}" srcOrd="0" destOrd="0" presId="urn:microsoft.com/office/officeart/2005/8/layout/chevron1"/>
    <dgm:cxn modelId="{8BB7C93E-8421-7E4F-825B-958AFC331F26}" srcId="{ECDECFC9-4958-4F42-8AEA-D1B91B0DBB16}" destId="{5B4ABD08-780E-6F4A-999F-146D11A6B974}" srcOrd="3" destOrd="0" parTransId="{4F23941D-854C-9440-B850-B338B874A389}" sibTransId="{BC5DDDB2-C5F0-CC46-9474-E7D7F267BC44}"/>
    <dgm:cxn modelId="{FE0B5D10-A680-4990-A29C-D659F584D758}" type="presOf" srcId="{20AFD720-96F6-A447-A537-9AC3E885E0B9}" destId="{9907DEFA-5AAB-2F4F-967F-BDD4A50B2FA7}" srcOrd="0" destOrd="0" presId="urn:microsoft.com/office/officeart/2005/8/layout/chevron1"/>
    <dgm:cxn modelId="{7C9519BF-035D-4252-98FB-14F5EE8BAF7E}" type="presOf" srcId="{DDCBE6D4-955E-454F-A595-25FA31A5803E}" destId="{29AFE178-37E0-274E-AD60-DB7887800937}" srcOrd="0" destOrd="0" presId="urn:microsoft.com/office/officeart/2005/8/layout/chevron1"/>
    <dgm:cxn modelId="{2A346164-A63F-4543-B6F1-A9388DA58B52}" srcId="{ECDECFC9-4958-4F42-8AEA-D1B91B0DBB16}" destId="{C062AAD1-8377-E842-A741-FB220B2D3AB6}" srcOrd="0" destOrd="0" parTransId="{37EE1AC3-F54D-EF4D-A75C-D25BFF389510}" sibTransId="{75AAA7BD-0346-B242-9AB6-9DA7F45D625F}"/>
    <dgm:cxn modelId="{852AA504-23A0-40E6-9315-17962ABD6ABB}" type="presOf" srcId="{ECDECFC9-4958-4F42-8AEA-D1B91B0DBB16}" destId="{574A72AF-31A0-CB4F-B41F-1872F3559A74}" srcOrd="0" destOrd="0" presId="urn:microsoft.com/office/officeart/2005/8/layout/chevron1"/>
    <dgm:cxn modelId="{78C32ACD-69C8-4A88-BFD4-32A658F5EC98}" type="presOf" srcId="{C062AAD1-8377-E842-A741-FB220B2D3AB6}" destId="{412BFB11-27B3-6548-B2E6-B99D3D884491}" srcOrd="0" destOrd="0" presId="urn:microsoft.com/office/officeart/2005/8/layout/chevron1"/>
    <dgm:cxn modelId="{7DDDE3ED-F1BE-A348-8815-1B8DDD63844E}" srcId="{ECDECFC9-4958-4F42-8AEA-D1B91B0DBB16}" destId="{62C5C18B-5436-C943-8B35-EDB029CB5BC5}" srcOrd="2" destOrd="0" parTransId="{0BC223B9-B4CF-7547-AE15-0949B2C1B099}" sibTransId="{A7B3877F-257C-AA4F-A373-16F5A8055655}"/>
    <dgm:cxn modelId="{61A9F8C9-86D0-45C4-919C-2ECBE7CBF296}" type="presOf" srcId="{62C5C18B-5436-C943-8B35-EDB029CB5BC5}" destId="{C8B29423-8C63-A042-A9E4-48ACE9EF6FE0}" srcOrd="0" destOrd="0" presId="urn:microsoft.com/office/officeart/2005/8/layout/chevron1"/>
    <dgm:cxn modelId="{688782B2-5C9F-9047-B287-F0A29F50A1A2}" srcId="{ECDECFC9-4958-4F42-8AEA-D1B91B0DBB16}" destId="{DDCBE6D4-955E-454F-A595-25FA31A5803E}" srcOrd="1" destOrd="0" parTransId="{E2C329DF-15EB-5B4D-ACE3-B1B0163F7079}" sibTransId="{C4EA1B92-2829-B448-8250-E31CEE9C1BC6}"/>
    <dgm:cxn modelId="{537F5534-041B-EC40-AF17-B528AEB9675F}" srcId="{ECDECFC9-4958-4F42-8AEA-D1B91B0DBB16}" destId="{20AFD720-96F6-A447-A537-9AC3E885E0B9}" srcOrd="4" destOrd="0" parTransId="{F3DFB6DA-4BD6-2847-8556-94115D006D0A}" sibTransId="{4B861C3C-30DD-3B41-BE5E-18834082EF1E}"/>
    <dgm:cxn modelId="{B5711EDA-FA9A-42B9-9AD4-9E167B6B5B35}" type="presParOf" srcId="{574A72AF-31A0-CB4F-B41F-1872F3559A74}" destId="{412BFB11-27B3-6548-B2E6-B99D3D884491}" srcOrd="0" destOrd="0" presId="urn:microsoft.com/office/officeart/2005/8/layout/chevron1"/>
    <dgm:cxn modelId="{5D340D1F-5FD4-4F70-B025-8074CBC350D3}" type="presParOf" srcId="{574A72AF-31A0-CB4F-B41F-1872F3559A74}" destId="{A00EE5FA-FFCE-C04E-B3A7-EE7F7FFDB5B2}" srcOrd="1" destOrd="0" presId="urn:microsoft.com/office/officeart/2005/8/layout/chevron1"/>
    <dgm:cxn modelId="{0B95786B-4959-41DB-83E9-F50697203967}" type="presParOf" srcId="{574A72AF-31A0-CB4F-B41F-1872F3559A74}" destId="{29AFE178-37E0-274E-AD60-DB7887800937}" srcOrd="2" destOrd="0" presId="urn:microsoft.com/office/officeart/2005/8/layout/chevron1"/>
    <dgm:cxn modelId="{61CBD545-E100-4E95-826A-F746CDC02B7C}" type="presParOf" srcId="{574A72AF-31A0-CB4F-B41F-1872F3559A74}" destId="{5104A23C-64B8-A64A-A6A3-A1AAEEF36240}" srcOrd="3" destOrd="0" presId="urn:microsoft.com/office/officeart/2005/8/layout/chevron1"/>
    <dgm:cxn modelId="{1F4E38FE-D27A-4C68-BAD2-D3B6DA63E321}" type="presParOf" srcId="{574A72AF-31A0-CB4F-B41F-1872F3559A74}" destId="{C8B29423-8C63-A042-A9E4-48ACE9EF6FE0}" srcOrd="4" destOrd="0" presId="urn:microsoft.com/office/officeart/2005/8/layout/chevron1"/>
    <dgm:cxn modelId="{70A6C9A0-4CB7-42B1-B8C3-495ABAC70720}" type="presParOf" srcId="{574A72AF-31A0-CB4F-B41F-1872F3559A74}" destId="{8A1B44BD-C521-BB44-BB02-CE5C9F679818}" srcOrd="5" destOrd="0" presId="urn:microsoft.com/office/officeart/2005/8/layout/chevron1"/>
    <dgm:cxn modelId="{31DEDB83-AE8A-4CB8-9A22-24875998500C}" type="presParOf" srcId="{574A72AF-31A0-CB4F-B41F-1872F3559A74}" destId="{9D628810-6E36-A146-8F4C-746729A1B68F}" srcOrd="6" destOrd="0" presId="urn:microsoft.com/office/officeart/2005/8/layout/chevron1"/>
    <dgm:cxn modelId="{AA9AC9AC-B3FA-48D0-8222-E0970AA34234}" type="presParOf" srcId="{574A72AF-31A0-CB4F-B41F-1872F3559A74}" destId="{BCEE150A-B52F-C545-B8BE-3370C217CA69}" srcOrd="7" destOrd="0" presId="urn:microsoft.com/office/officeart/2005/8/layout/chevron1"/>
    <dgm:cxn modelId="{45E54684-880C-4CB5-A9BB-B6CF4A81A76D}" type="presParOf" srcId="{574A72AF-31A0-CB4F-B41F-1872F3559A74}" destId="{9907DEFA-5AAB-2F4F-967F-BDD4A50B2FA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BFB11-27B3-6548-B2E6-B99D3D884491}">
      <dsp:nvSpPr>
        <dsp:cNvPr id="0" name=""/>
        <dsp:cNvSpPr/>
      </dsp:nvSpPr>
      <dsp:spPr>
        <a:xfrm>
          <a:off x="2021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/>
            <a:t>Reduce</a:t>
          </a:r>
        </a:p>
      </dsp:txBody>
      <dsp:txXfrm>
        <a:off x="361885" y="432224"/>
        <a:ext cx="1079592" cy="719728"/>
      </dsp:txXfrm>
    </dsp:sp>
    <dsp:sp modelId="{29AFE178-37E0-274E-AD60-DB7887800937}">
      <dsp:nvSpPr>
        <dsp:cNvPr id="0" name=""/>
        <dsp:cNvSpPr/>
      </dsp:nvSpPr>
      <dsp:spPr>
        <a:xfrm>
          <a:off x="1621410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err="1" smtClean="0"/>
            <a:t>Re-use</a:t>
          </a:r>
          <a:endParaRPr lang="fr-FR" sz="2100" kern="1200" dirty="0"/>
        </a:p>
      </dsp:txBody>
      <dsp:txXfrm>
        <a:off x="1981274" y="432224"/>
        <a:ext cx="1079592" cy="719728"/>
      </dsp:txXfrm>
    </dsp:sp>
    <dsp:sp modelId="{C8B29423-8C63-A042-A9E4-48ACE9EF6FE0}">
      <dsp:nvSpPr>
        <dsp:cNvPr id="0" name=""/>
        <dsp:cNvSpPr/>
      </dsp:nvSpPr>
      <dsp:spPr>
        <a:xfrm>
          <a:off x="3240799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Recycle</a:t>
          </a:r>
        </a:p>
      </dsp:txBody>
      <dsp:txXfrm>
        <a:off x="3600663" y="432224"/>
        <a:ext cx="1079592" cy="719728"/>
      </dsp:txXfrm>
    </dsp:sp>
    <dsp:sp modelId="{9D628810-6E36-A146-8F4C-746729A1B68F}">
      <dsp:nvSpPr>
        <dsp:cNvPr id="0" name=""/>
        <dsp:cNvSpPr/>
      </dsp:nvSpPr>
      <dsp:spPr>
        <a:xfrm>
          <a:off x="4860188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 err="1"/>
            <a:t>Recover</a:t>
          </a:r>
          <a:endParaRPr lang="fr-FR" sz="2100" kern="1200" dirty="0"/>
        </a:p>
      </dsp:txBody>
      <dsp:txXfrm>
        <a:off x="5220052" y="432224"/>
        <a:ext cx="1079592" cy="719728"/>
      </dsp:txXfrm>
    </dsp:sp>
    <dsp:sp modelId="{9907DEFA-5AAB-2F4F-967F-BDD4A50B2FA7}">
      <dsp:nvSpPr>
        <dsp:cNvPr id="0" name=""/>
        <dsp:cNvSpPr/>
      </dsp:nvSpPr>
      <dsp:spPr>
        <a:xfrm>
          <a:off x="6479577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100" kern="1200" dirty="0"/>
            <a:t>Dispose</a:t>
          </a:r>
        </a:p>
      </dsp:txBody>
      <dsp:txXfrm>
        <a:off x="6839441" y="432224"/>
        <a:ext cx="1079592" cy="719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927924" y="2432304"/>
            <a:ext cx="77724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altLang="en-US" b="1" dirty="0" err="1" smtClean="0"/>
              <a:t>Waste</a:t>
            </a:r>
            <a:r>
              <a:rPr lang="fr-CA" altLang="en-US" b="1" dirty="0" smtClean="0"/>
              <a:t> Management and </a:t>
            </a:r>
            <a:r>
              <a:rPr lang="fr-CA" altLang="en-US" b="1" dirty="0" err="1"/>
              <a:t>D</a:t>
            </a:r>
            <a:r>
              <a:rPr lang="fr-CA" altLang="en-US" b="1" dirty="0" err="1" smtClean="0"/>
              <a:t>isposal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956816" y="130175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Arial" panose="020B0604020202020204" pitchFamily="34" charset="0"/>
              </a:rPr>
              <a:t>Types of Waste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10804" y="1268413"/>
            <a:ext cx="33274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+mj-lt"/>
              </a:rPr>
              <a:t>Liquid:</a:t>
            </a:r>
            <a:endParaRPr lang="en-GB" altLang="en-US" dirty="0">
              <a:latin typeface="+mj-lt"/>
            </a:endParaRP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Oil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Oil/water mixture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Emulsion</a:t>
            </a:r>
          </a:p>
          <a:p>
            <a:pPr>
              <a:buSzPct val="75000"/>
              <a:buFontTx/>
              <a:buNone/>
            </a:pPr>
            <a:endParaRPr lang="en-GB" altLang="en-US" dirty="0">
              <a:latin typeface="+mj-lt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38204" y="1125538"/>
            <a:ext cx="495458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SzPct val="75000"/>
              <a:buFont typeface="Wingdings" panose="05000000000000000000" pitchFamily="2" charset="2"/>
              <a:buNone/>
            </a:pPr>
            <a:r>
              <a:rPr lang="en-GB" altLang="en-US" b="1">
                <a:latin typeface="+mj-lt"/>
              </a:rPr>
              <a:t>Solid:</a:t>
            </a:r>
            <a:endParaRPr lang="en-GB" altLang="en-US">
              <a:latin typeface="+mj-lt"/>
            </a:endParaRPr>
          </a:p>
          <a:p>
            <a:pPr>
              <a:buSzPct val="75000"/>
            </a:pPr>
            <a:r>
              <a:rPr lang="en-GB" altLang="en-US">
                <a:latin typeface="+mj-lt"/>
              </a:rPr>
              <a:t>Oiled sediment</a:t>
            </a:r>
          </a:p>
          <a:p>
            <a:pPr>
              <a:buSzPct val="75000"/>
            </a:pPr>
            <a:r>
              <a:rPr lang="en-GB" altLang="en-US">
                <a:latin typeface="+mj-lt"/>
              </a:rPr>
              <a:t>Oiled driftwood/seaweed</a:t>
            </a:r>
          </a:p>
          <a:p>
            <a:pPr>
              <a:buSzPct val="75000"/>
            </a:pPr>
            <a:r>
              <a:rPr lang="en-GB" altLang="en-US">
                <a:latin typeface="+mj-lt"/>
              </a:rPr>
              <a:t>Oiled debris</a:t>
            </a:r>
          </a:p>
          <a:p>
            <a:pPr>
              <a:buSzPct val="75000"/>
            </a:pPr>
            <a:r>
              <a:rPr lang="en-GB" altLang="en-US">
                <a:latin typeface="+mj-lt"/>
              </a:rPr>
              <a:t>Cleaning materials</a:t>
            </a:r>
          </a:p>
          <a:p>
            <a:pPr lvl="1">
              <a:spcBef>
                <a:spcPct val="0"/>
              </a:spcBef>
              <a:buSzPct val="80000"/>
              <a:buFont typeface="Arial" panose="020B0604020202020204" pitchFamily="34" charset="0"/>
              <a:buChar char="•"/>
            </a:pPr>
            <a:r>
              <a:rPr lang="en-GB" altLang="en-US" sz="3200">
                <a:latin typeface="+mj-lt"/>
              </a:rPr>
              <a:t>Sorbent materials </a:t>
            </a:r>
          </a:p>
          <a:p>
            <a:pPr lvl="1">
              <a:spcBef>
                <a:spcPct val="0"/>
              </a:spcBef>
              <a:buSzPct val="80000"/>
              <a:buFont typeface="Arial" panose="020B0604020202020204" pitchFamily="34" charset="0"/>
              <a:buChar char="•"/>
            </a:pPr>
            <a:r>
              <a:rPr lang="en-GB" altLang="en-US" sz="3200">
                <a:latin typeface="+mj-lt"/>
              </a:rPr>
              <a:t>PPE</a:t>
            </a:r>
          </a:p>
        </p:txBody>
      </p:sp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57199" y="130175"/>
            <a:ext cx="1064700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Temporary and Intermediate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torage</a:t>
            </a: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633082" y="1246378"/>
            <a:ext cx="1091399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Significant quantities of waste are generated during clean-up operations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Mainly by recovery at sea and shoreline clean-up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Significantly less waste generated by using dispersants and in situ burning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algn="just"/>
            <a:r>
              <a:rPr lang="en-GB" altLang="en-US" dirty="0" smtClean="0"/>
              <a:t>If no storage is available, recovery operations will have to stop!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Important to think about the waste stream before beginning oil recovery operations</a:t>
            </a:r>
          </a:p>
        </p:txBody>
      </p:sp>
    </p:spTree>
    <p:extLst>
      <p:ext uri="{BB962C8B-B14F-4D97-AF65-F5344CB8AC3E}">
        <p14:creationId xmlns:p14="http://schemas.microsoft.com/office/powerpoint/2010/main" val="18751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83794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Waste Stream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719" y="981075"/>
            <a:ext cx="62420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91455" y="5876925"/>
            <a:ext cx="8851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OSRL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0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901952" y="130175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4000" b="1" dirty="0" smtClean="0">
                <a:latin typeface="+mn-lt"/>
                <a:ea typeface="ＭＳ Ｐゴシック" charset="0"/>
              </a:rPr>
              <a:t>Temporary Storage</a:t>
            </a:r>
            <a:endParaRPr lang="en-GB" sz="4000" b="1" dirty="0">
              <a:latin typeface="+mn-lt"/>
              <a:ea typeface="ＭＳ Ｐゴシック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54416" y="1268413"/>
            <a:ext cx="329088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+mj-lt"/>
              </a:rPr>
              <a:t>At sea:</a:t>
            </a:r>
            <a:endParaRPr lang="en-GB" altLang="en-US" dirty="0">
              <a:latin typeface="+mj-lt"/>
            </a:endParaRP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Barges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Vessel tanks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Floating tanks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511991" y="1268413"/>
            <a:ext cx="404653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+mj-lt"/>
              </a:rPr>
              <a:t>Onshore:</a:t>
            </a:r>
            <a:endParaRPr lang="en-GB" altLang="en-US" dirty="0">
              <a:latin typeface="+mj-lt"/>
            </a:endParaRP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Skips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Portable tanks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Drums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Lined excavated (temporary) pits</a:t>
            </a:r>
          </a:p>
          <a:p>
            <a:pPr>
              <a:buSzPct val="75000"/>
            </a:pPr>
            <a:r>
              <a:rPr lang="en-GB" altLang="en-US" dirty="0">
                <a:latin typeface="+mj-lt"/>
              </a:rPr>
              <a:t>Plastic bags</a:t>
            </a:r>
          </a:p>
        </p:txBody>
      </p:sp>
    </p:spTree>
    <p:extLst>
      <p:ext uri="{BB962C8B-B14F-4D97-AF65-F5344CB8AC3E}">
        <p14:creationId xmlns:p14="http://schemas.microsoft.com/office/powerpoint/2010/main" val="34088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2199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/>
              <a:t>At-sea Storage</a:t>
            </a:r>
          </a:p>
        </p:txBody>
      </p:sp>
      <p:pic>
        <p:nvPicPr>
          <p:cNvPr id="6" name="Content Placeholder 2" descr="temporary storage s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b="2370"/>
          <a:stretch>
            <a:fillRect/>
          </a:stretch>
        </p:blipFill>
        <p:spPr>
          <a:xfrm>
            <a:off x="2221992" y="908050"/>
            <a:ext cx="7786688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7568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/>
              <a:t>At-sea Storage</a:t>
            </a:r>
          </a:p>
        </p:txBody>
      </p:sp>
      <p:pic>
        <p:nvPicPr>
          <p:cNvPr id="6" name="Content Placeholder 3" descr="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>
          <a:xfrm>
            <a:off x="2075688" y="990346"/>
            <a:ext cx="7837488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039080" y="0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b="1" dirty="0" err="1" smtClean="0"/>
              <a:t>Onshore</a:t>
            </a:r>
            <a:r>
              <a:rPr lang="fr-FR" altLang="en-US" b="1" dirty="0" smtClean="0"/>
              <a:t> </a:t>
            </a:r>
            <a:r>
              <a:rPr lang="fr-FR" altLang="en-US" b="1" dirty="0"/>
              <a:t>S</a:t>
            </a:r>
            <a:r>
              <a:rPr lang="fr-FR" altLang="en-US" b="1" dirty="0" smtClean="0"/>
              <a:t>torage</a:t>
            </a:r>
          </a:p>
        </p:txBody>
      </p:sp>
      <p:pic>
        <p:nvPicPr>
          <p:cNvPr id="6" name="Picture 3" descr="Recovered Liquid Wast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962" y="836613"/>
            <a:ext cx="4919662" cy="318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866249" y="3789363"/>
            <a:ext cx="8048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624" y="2933700"/>
            <a:ext cx="4956175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5600637" y="6011863"/>
            <a:ext cx="25923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800">
                <a:latin typeface="Tahoma" panose="020B0604030504040204" pitchFamily="34" charset="0"/>
              </a:rPr>
              <a:t>Source: CEDRE</a:t>
            </a:r>
          </a:p>
        </p:txBody>
      </p:sp>
    </p:spTree>
    <p:extLst>
      <p:ext uri="{BB962C8B-B14F-4D97-AF65-F5344CB8AC3E}">
        <p14:creationId xmlns:p14="http://schemas.microsoft.com/office/powerpoint/2010/main" val="321489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435608" y="130175"/>
            <a:ext cx="9592056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Temporary Storage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294054" y="1246378"/>
            <a:ext cx="959205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/>
              <a:t>Prevent secondary contamination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Ensure storage is water/oil proof to avoid leakage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Ensure site is suitable for temporary containers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r>
              <a:rPr lang="en-US" altLang="en-US" dirty="0" smtClean="0"/>
              <a:t>Flat with stable ground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r>
              <a:rPr lang="en-US" altLang="en-US" dirty="0" smtClean="0"/>
              <a:t>Easy access for heavy equipment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r>
              <a:rPr lang="en-US" altLang="en-US" dirty="0" smtClean="0"/>
              <a:t>Close to recovery sites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Install liner under temporary containers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Keep absorbent nearby in case of a small spill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Ensure all vehicles used for waste transportation are decontaminated before leaving response sites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7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6654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/>
              <a:t>Temporary Storage</a:t>
            </a:r>
          </a:p>
        </p:txBody>
      </p:sp>
      <p:pic>
        <p:nvPicPr>
          <p:cNvPr id="6" name="Content Placeholder 3" descr="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>
            <a:fillRect/>
          </a:stretch>
        </p:blipFill>
        <p:spPr>
          <a:xfrm>
            <a:off x="2066544" y="908050"/>
            <a:ext cx="7950200" cy="50419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2066544" y="5857875"/>
            <a:ext cx="2423160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  <a:ea typeface="MS PGothic" charset="0"/>
                <a:cs typeface="MS PGothic" charset="0"/>
              </a:rPr>
              <a:t>Source: Korea Coast Guard</a:t>
            </a:r>
          </a:p>
        </p:txBody>
      </p:sp>
    </p:spTree>
    <p:extLst>
      <p:ext uri="{BB962C8B-B14F-4D97-AF65-F5344CB8AC3E}">
        <p14:creationId xmlns:p14="http://schemas.microsoft.com/office/powerpoint/2010/main" val="1159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193991" y="49724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Waste Must be Separated</a:t>
            </a:r>
            <a:r>
              <a:rPr lang="en-GB" altLang="en-US" b="1" dirty="0" smtClean="0"/>
              <a:t>!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481328" y="908050"/>
            <a:ext cx="9491472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</a:pPr>
            <a:r>
              <a:rPr lang="en-GB" altLang="en-US" dirty="0" smtClean="0"/>
              <a:t>By waste type</a:t>
            </a:r>
          </a:p>
          <a:p>
            <a:pPr lvl="1" indent="-420688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Oil</a:t>
            </a:r>
          </a:p>
          <a:p>
            <a:pPr lvl="1" indent="-420688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Solids (debris)</a:t>
            </a:r>
          </a:p>
          <a:p>
            <a:pPr lvl="1" indent="-420688" algn="just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Oil content</a:t>
            </a:r>
          </a:p>
          <a:p>
            <a:pPr algn="just">
              <a:lnSpc>
                <a:spcPct val="80000"/>
              </a:lnSpc>
            </a:pPr>
            <a:endParaRPr lang="en-GB" altLang="en-US" dirty="0" smtClean="0">
              <a:solidFill>
                <a:srgbClr val="333333"/>
              </a:solidFill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GB" altLang="en-US" dirty="0" smtClean="0">
              <a:solidFill>
                <a:srgbClr val="333333"/>
              </a:solidFill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GB" altLang="en-US" dirty="0" smtClean="0">
              <a:solidFill>
                <a:srgbClr val="333333"/>
              </a:solidFill>
            </a:endParaRPr>
          </a:p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GB" altLang="en-US" dirty="0" smtClean="0">
              <a:solidFill>
                <a:srgbClr val="333333"/>
              </a:solidFill>
            </a:endParaRPr>
          </a:p>
          <a:p>
            <a:pPr algn="just">
              <a:lnSpc>
                <a:spcPct val="80000"/>
              </a:lnSpc>
            </a:pPr>
            <a:r>
              <a:rPr lang="en-GB" altLang="en-US" dirty="0" smtClean="0">
                <a:solidFill>
                  <a:srgbClr val="333333"/>
                </a:solidFill>
              </a:rPr>
              <a:t>Facilitate storage, transport and final disposal</a:t>
            </a:r>
          </a:p>
          <a:p>
            <a:pPr algn="just">
              <a:lnSpc>
                <a:spcPct val="80000"/>
              </a:lnSpc>
            </a:pPr>
            <a:r>
              <a:rPr lang="en-GB" altLang="en-US" dirty="0" smtClean="0">
                <a:solidFill>
                  <a:srgbClr val="333333"/>
                </a:solidFill>
              </a:rPr>
              <a:t>Ensure training and monitoring of working crews</a:t>
            </a:r>
          </a:p>
          <a:p>
            <a:pPr algn="just">
              <a:lnSpc>
                <a:spcPct val="80000"/>
              </a:lnSpc>
            </a:pPr>
            <a:r>
              <a:rPr lang="en-GB" altLang="en-US" dirty="0" smtClean="0">
                <a:solidFill>
                  <a:srgbClr val="333333"/>
                </a:solidFill>
              </a:rPr>
              <a:t>Ensure appropriate containers are in place for all waste types at recovery sites</a:t>
            </a:r>
          </a:p>
          <a:p>
            <a:pPr algn="just">
              <a:lnSpc>
                <a:spcPct val="80000"/>
              </a:lnSpc>
            </a:pPr>
            <a:endParaRPr lang="en-GB" altLang="en-US" dirty="0" smtClean="0">
              <a:solidFill>
                <a:srgbClr val="333333"/>
              </a:solidFill>
            </a:endParaRPr>
          </a:p>
        </p:txBody>
      </p:sp>
      <p:pic>
        <p:nvPicPr>
          <p:cNvPr id="7" name="Picture 3" descr="PC180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91" y="1125538"/>
            <a:ext cx="3752850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221853" y="3714750"/>
            <a:ext cx="8397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3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627632" y="130175"/>
            <a:ext cx="93177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sz="4000" b="1" dirty="0" smtClean="0"/>
              <a:t>Objectives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88136" y="1406757"/>
            <a:ext cx="101681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To understand the importance of waste management during an oil spill response;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To identify best practices in order to minimize the amount of waste generated during an oil spill.</a:t>
            </a: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5"/>
          <p:cNvSpPr txBox="1">
            <a:spLocks/>
          </p:cNvSpPr>
          <p:nvPr/>
        </p:nvSpPr>
        <p:spPr>
          <a:xfrm>
            <a:off x="200253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/>
              <a:t>Think about Transfers!</a:t>
            </a:r>
            <a:endParaRPr lang="en-GB" altLang="en-US" b="1" dirty="0" smtClean="0"/>
          </a:p>
        </p:txBody>
      </p:sp>
      <p:pic>
        <p:nvPicPr>
          <p:cNvPr id="6" name="Content Placeholde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0261" y="1666875"/>
            <a:ext cx="4400550" cy="331311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11" y="1666875"/>
            <a:ext cx="4456113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545336" y="5876925"/>
            <a:ext cx="8443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400" b="1">
                <a:solidFill>
                  <a:srgbClr val="000000"/>
                </a:solidFill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334826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240280" y="130175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Transportation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2240280" y="1525312"/>
            <a:ext cx="8351837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en-US" dirty="0" smtClean="0"/>
              <a:t>Minimize waste before transportation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Minimize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double handling</a:t>
            </a:r>
            <a:r>
              <a:rPr lang="en-GB" altLang="fr-FR" dirty="0" smtClean="0"/>
              <a:t>”</a:t>
            </a:r>
            <a:endParaRPr lang="en-GB" altLang="en-US" dirty="0" smtClean="0"/>
          </a:p>
          <a:p>
            <a:pPr>
              <a:lnSpc>
                <a:spcPct val="80000"/>
              </a:lnSpc>
            </a:pPr>
            <a:r>
              <a:rPr lang="en-GB" altLang="en-US" dirty="0" smtClean="0"/>
              <a:t>Prevent oiling of new areas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dirty="0" smtClean="0"/>
              <a:t>	</a:t>
            </a:r>
            <a:r>
              <a:rPr lang="en-GB" altLang="en-US" i="1" dirty="0" smtClean="0">
                <a:solidFill>
                  <a:srgbClr val="333333"/>
                </a:solidFill>
              </a:rPr>
              <a:t>(</a:t>
            </a:r>
            <a:r>
              <a:rPr lang="en-GB" altLang="en-US" i="1" dirty="0" smtClean="0"/>
              <a:t>secondary contamination)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11087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57400" y="20912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Waste Transportation</a:t>
            </a:r>
            <a:endParaRPr lang="en-US" altLang="en-US" b="1" dirty="0" smtClean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912" y="1196975"/>
            <a:ext cx="4700588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987" y="1196975"/>
            <a:ext cx="4719638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5114100" y="5332413"/>
            <a:ext cx="17557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rgbClr val="000000"/>
                </a:solidFill>
                <a:latin typeface="Tahoma" panose="020B0604030504040204" pitchFamily="34" charset="0"/>
              </a:rPr>
              <a:t>Source: OSRL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9682925" y="5267325"/>
            <a:ext cx="17573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35440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2084832" y="130175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4000" b="1" dirty="0" smtClean="0">
                <a:latin typeface="+mn-lt"/>
                <a:ea typeface="ＭＳ Ｐゴシック" charset="0"/>
              </a:rPr>
              <a:t>Final Disposal</a:t>
            </a:r>
            <a:endParaRPr lang="en-GB" sz="4000" b="1" dirty="0">
              <a:latin typeface="+mn-lt"/>
              <a:ea typeface="ＭＳ Ｐゴシック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682496" y="1273810"/>
            <a:ext cx="8229600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GB" altLang="en-US" dirty="0" smtClean="0"/>
              <a:t>Re-use (after treatment)</a:t>
            </a:r>
          </a:p>
          <a:p>
            <a:pPr marL="571500" indent="-571500"/>
            <a:r>
              <a:rPr lang="en-GB" altLang="en-US" dirty="0" smtClean="0"/>
              <a:t>Direct disposal </a:t>
            </a:r>
            <a:r>
              <a:rPr lang="en-GB" altLang="en-US" dirty="0" smtClean="0">
                <a:sym typeface="Symbol" panose="05050102010706020507" pitchFamily="18" charset="2"/>
              </a:rPr>
              <a:t></a:t>
            </a:r>
            <a:r>
              <a:rPr lang="en-GB" altLang="en-US" dirty="0" smtClean="0"/>
              <a:t> landfill </a:t>
            </a:r>
          </a:p>
          <a:p>
            <a:pPr marL="571500" indent="-571500"/>
            <a:r>
              <a:rPr lang="en-GB" altLang="en-US" dirty="0" smtClean="0"/>
              <a:t>Stabilization - quick lime, road construction</a:t>
            </a:r>
          </a:p>
          <a:p>
            <a:pPr marL="571500" indent="-571500"/>
            <a:r>
              <a:rPr lang="en-GB" altLang="en-US" dirty="0" smtClean="0"/>
              <a:t>Incineration</a:t>
            </a:r>
          </a:p>
          <a:p>
            <a:pPr marL="571500" indent="-571500"/>
            <a:r>
              <a:rPr lang="en-GB" altLang="en-US" dirty="0" smtClean="0"/>
              <a:t>Land farming and composting</a:t>
            </a:r>
          </a:p>
        </p:txBody>
      </p:sp>
    </p:spTree>
    <p:extLst>
      <p:ext uri="{BB962C8B-B14F-4D97-AF65-F5344CB8AC3E}">
        <p14:creationId xmlns:p14="http://schemas.microsoft.com/office/powerpoint/2010/main" val="9757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5488" y="0"/>
            <a:ext cx="108996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Treatment and Disposal </a:t>
            </a:r>
            <a:r>
              <a:rPr lang="en-GB" altLang="en-US" b="1" dirty="0"/>
              <a:t>M</a:t>
            </a:r>
            <a:r>
              <a:rPr lang="en-GB" altLang="en-US" b="1" dirty="0" smtClean="0"/>
              <a:t>ethods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34" y="1052513"/>
            <a:ext cx="910272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485646" y="6021388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-26988"/>
            <a:ext cx="9610344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Summary of Options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516" y="908050"/>
            <a:ext cx="7488237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198878" y="6021388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05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847342" y="49724"/>
            <a:ext cx="822960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4000" b="1" dirty="0" smtClean="0">
                <a:latin typeface="+mn-lt"/>
                <a:ea typeface="ＭＳ Ｐゴシック" charset="0"/>
              </a:rPr>
              <a:t>Conclusion</a:t>
            </a:r>
            <a:endParaRPr lang="en-GB" sz="4000" b="1" dirty="0">
              <a:latin typeface="+mn-lt"/>
              <a:ea typeface="ＭＳ Ｐゴシック" charset="0"/>
            </a:endParaRPr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1792732" y="1262979"/>
            <a:ext cx="90617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/>
              <a:t>Waste management can affect response effectiveness</a:t>
            </a:r>
          </a:p>
          <a:p>
            <a:r>
              <a:rPr lang="en-CA" altLang="en-US" dirty="0" smtClean="0"/>
              <a:t>Minimize – Segregate</a:t>
            </a:r>
          </a:p>
          <a:p>
            <a:r>
              <a:rPr lang="en-CA" altLang="en-US" dirty="0" smtClean="0"/>
              <a:t>Think about the waste stream</a:t>
            </a:r>
          </a:p>
          <a:p>
            <a:pPr marL="712788" lvl="2" indent="-447675">
              <a:buFont typeface="Wingdings" panose="05000000000000000000" pitchFamily="2" charset="2"/>
              <a:buChar char="ü"/>
            </a:pPr>
            <a:r>
              <a:rPr lang="en-CA" altLang="en-US" sz="2400" dirty="0" smtClean="0"/>
              <a:t>Storage</a:t>
            </a:r>
          </a:p>
          <a:p>
            <a:pPr marL="712788" lvl="2" indent="-447675">
              <a:buFont typeface="Wingdings" panose="05000000000000000000" pitchFamily="2" charset="2"/>
              <a:buChar char="ü"/>
            </a:pPr>
            <a:r>
              <a:rPr lang="en-CA" altLang="en-US" sz="2400" dirty="0" smtClean="0"/>
              <a:t>Transfer</a:t>
            </a:r>
          </a:p>
          <a:p>
            <a:pPr marL="712788" lvl="2" indent="-447675">
              <a:buFont typeface="Wingdings" panose="05000000000000000000" pitchFamily="2" charset="2"/>
              <a:buChar char="ü"/>
            </a:pPr>
            <a:r>
              <a:rPr lang="en-CA" altLang="en-US" sz="2400" dirty="0" smtClean="0"/>
              <a:t>Transport</a:t>
            </a:r>
            <a:endParaRPr lang="fr-CA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687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174685" y="15875"/>
            <a:ext cx="7559675" cy="798513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Issues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2297621" y="1368192"/>
            <a:ext cx="6840537" cy="3889375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+mj-lt"/>
                <a:ea typeface="ＭＳ Ｐゴシック" charset="0"/>
              </a:rPr>
              <a:t>Planning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+mj-lt"/>
                <a:ea typeface="ＭＳ Ｐゴシック" charset="0"/>
              </a:rPr>
              <a:t>Types of waste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+mj-lt"/>
                <a:ea typeface="ＭＳ Ｐゴシック" charset="0"/>
              </a:rPr>
              <a:t>Temporary/intermediate storage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+mj-lt"/>
                <a:ea typeface="ＭＳ Ｐゴシック" charset="0"/>
              </a:rPr>
              <a:t>Transportation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+mj-lt"/>
                <a:ea typeface="ＭＳ Ｐゴシック" charset="0"/>
              </a:rPr>
              <a:t>Final disposal</a:t>
            </a:r>
            <a:endParaRPr lang="en-GB" dirty="0">
              <a:latin typeface="+mj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16152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600" b="1" dirty="0" smtClean="0"/>
              <a:t>Worse Case </a:t>
            </a:r>
            <a:r>
              <a:rPr lang="en-GB" altLang="en-US" sz="3600" b="1" dirty="0"/>
              <a:t>S</a:t>
            </a:r>
            <a:r>
              <a:rPr lang="en-GB" altLang="en-US" sz="3600" b="1" dirty="0" smtClean="0"/>
              <a:t>cenario: How Much </a:t>
            </a:r>
            <a:r>
              <a:rPr lang="en-GB" altLang="en-US" sz="3600" b="1" dirty="0"/>
              <a:t>W</a:t>
            </a:r>
            <a:r>
              <a:rPr lang="en-GB" altLang="en-US" sz="3600" b="1" dirty="0" smtClean="0"/>
              <a:t>aste?</a:t>
            </a:r>
          </a:p>
        </p:txBody>
      </p:sp>
      <p:grpSp>
        <p:nvGrpSpPr>
          <p:cNvPr id="6" name="Grouper 3"/>
          <p:cNvGrpSpPr>
            <a:grpSpLocks/>
          </p:cNvGrpSpPr>
          <p:nvPr/>
        </p:nvGrpSpPr>
        <p:grpSpPr bwMode="auto">
          <a:xfrm>
            <a:off x="1293114" y="1557338"/>
            <a:ext cx="8496300" cy="4303712"/>
            <a:chOff x="812800" y="1524000"/>
            <a:chExt cx="7653338" cy="4303713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812800" y="1524000"/>
              <a:ext cx="7653338" cy="430371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1116013" y="2205038"/>
              <a:ext cx="3530600" cy="419100"/>
              <a:chOff x="716" y="1393"/>
              <a:chExt cx="2224" cy="264"/>
            </a:xfrm>
          </p:grpSpPr>
          <p:sp>
            <p:nvSpPr>
              <p:cNvPr id="45" name="Line 5"/>
              <p:cNvSpPr>
                <a:spLocks noChangeShapeType="1"/>
              </p:cNvSpPr>
              <p:nvPr/>
            </p:nvSpPr>
            <p:spPr bwMode="auto">
              <a:xfrm>
                <a:off x="2940" y="1393"/>
                <a:ext cx="0" cy="1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>
                <a:off x="2876" y="1561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716" y="1468"/>
                <a:ext cx="2160" cy="189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1639" y="1495"/>
                <a:ext cx="35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750 m</a:t>
                </a:r>
                <a:r>
                  <a:rPr lang="en-US" altLang="en-US" sz="1400" baseline="30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</a:t>
                </a:r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1112838" y="3159125"/>
              <a:ext cx="3530600" cy="419100"/>
              <a:chOff x="385" y="1990"/>
              <a:chExt cx="2224" cy="264"/>
            </a:xfrm>
          </p:grpSpPr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385" y="2064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grpSp>
            <p:nvGrpSpPr>
              <p:cNvPr id="40" name="Group 11"/>
              <p:cNvGrpSpPr>
                <a:grpSpLocks/>
              </p:cNvGrpSpPr>
              <p:nvPr/>
            </p:nvGrpSpPr>
            <p:grpSpPr bwMode="auto">
              <a:xfrm>
                <a:off x="385" y="1990"/>
                <a:ext cx="2224" cy="264"/>
                <a:chOff x="716" y="1990"/>
                <a:chExt cx="2224" cy="264"/>
              </a:xfrm>
            </p:grpSpPr>
            <p:sp>
              <p:nvSpPr>
                <p:cNvPr id="41" name="Line 12"/>
                <p:cNvSpPr>
                  <a:spLocks noChangeShapeType="1"/>
                </p:cNvSpPr>
                <p:nvPr/>
              </p:nvSpPr>
              <p:spPr bwMode="auto">
                <a:xfrm>
                  <a:off x="2940" y="1990"/>
                  <a:ext cx="0" cy="1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2" name="Line 13"/>
                <p:cNvSpPr>
                  <a:spLocks noChangeShapeType="1"/>
                </p:cNvSpPr>
                <p:nvPr/>
              </p:nvSpPr>
              <p:spPr bwMode="auto">
                <a:xfrm>
                  <a:off x="2876" y="2158"/>
                  <a:ext cx="64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Rectangle 14"/>
                <p:cNvSpPr>
                  <a:spLocks noChangeArrowheads="1"/>
                </p:cNvSpPr>
                <p:nvPr/>
              </p:nvSpPr>
              <p:spPr bwMode="auto">
                <a:xfrm>
                  <a:off x="1600" y="2092"/>
                  <a:ext cx="40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3,750 m</a:t>
                  </a:r>
                  <a:r>
                    <a:rPr lang="en-US" altLang="en-US" sz="1400" baseline="300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3</a:t>
                  </a:r>
                </a:p>
              </p:txBody>
            </p:sp>
            <p:sp>
              <p:nvSpPr>
                <p:cNvPr id="44" name="Rectangle 15"/>
                <p:cNvSpPr>
                  <a:spLocks noChangeArrowheads="1"/>
                </p:cNvSpPr>
                <p:nvPr/>
              </p:nvSpPr>
              <p:spPr bwMode="auto">
                <a:xfrm>
                  <a:off x="716" y="2064"/>
                  <a:ext cx="2160" cy="190"/>
                </a:xfrm>
                <a:prstGeom prst="rect">
                  <a:avLst/>
                </a:prstGeom>
                <a:noFill/>
                <a:ln w="9525">
                  <a:solidFill>
                    <a:srgbClr val="6666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CA" altLang="en-US" sz="2400">
                    <a:latin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1141413" y="4230688"/>
              <a:ext cx="3502025" cy="350837"/>
              <a:chOff x="176" y="2665"/>
              <a:chExt cx="2206" cy="221"/>
            </a:xfrm>
          </p:grpSpPr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176" y="2665"/>
                <a:ext cx="2160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8"/>
              <p:cNvSpPr>
                <a:spLocks noChangeShapeType="1"/>
              </p:cNvSpPr>
              <p:nvPr/>
            </p:nvSpPr>
            <p:spPr bwMode="auto">
              <a:xfrm>
                <a:off x="2318" y="2770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Rectangle 19"/>
              <p:cNvSpPr>
                <a:spLocks noChangeArrowheads="1"/>
              </p:cNvSpPr>
              <p:nvPr/>
            </p:nvSpPr>
            <p:spPr bwMode="auto">
              <a:xfrm>
                <a:off x="1042" y="2689"/>
                <a:ext cx="40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3,000 m</a:t>
                </a:r>
                <a:r>
                  <a:rPr lang="en-US" altLang="en-US" sz="1400" baseline="30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</a:t>
                </a:r>
              </a:p>
            </p:txBody>
          </p:sp>
        </p:grpSp>
        <p:grpSp>
          <p:nvGrpSpPr>
            <p:cNvPr id="11" name="Group 20"/>
            <p:cNvGrpSpPr>
              <a:grpSpLocks/>
            </p:cNvGrpSpPr>
            <p:nvPr/>
          </p:nvGrpSpPr>
          <p:grpSpPr bwMode="auto">
            <a:xfrm>
              <a:off x="4643438" y="4105275"/>
              <a:ext cx="3721100" cy="469900"/>
              <a:chOff x="2940" y="2586"/>
              <a:chExt cx="2344" cy="296"/>
            </a:xfrm>
          </p:grpSpPr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>
                <a:off x="2940" y="2586"/>
                <a:ext cx="0" cy="1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>
                <a:off x="2940" y="2770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3004" y="2661"/>
                <a:ext cx="2280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>
                <a:off x="3153" y="2689"/>
                <a:ext cx="2064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750 m</a:t>
                </a:r>
                <a:r>
                  <a:rPr lang="en-US" altLang="en-US" sz="1700" b="1" baseline="30000">
                    <a:solidFill>
                      <a:srgbClr val="FFFF00"/>
                    </a:solidFill>
                    <a:latin typeface="Tahoma" panose="020B0604030504040204" pitchFamily="34" charset="0"/>
                  </a:rPr>
                  <a:t>3</a:t>
                </a: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 liquid waste for disposal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947738" y="5151438"/>
              <a:ext cx="3695700" cy="469900"/>
              <a:chOff x="612" y="3245"/>
              <a:chExt cx="2328" cy="296"/>
            </a:xfrm>
          </p:grpSpPr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>
                <a:off x="2940" y="3245"/>
                <a:ext cx="0" cy="1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>
                <a:off x="2876" y="3429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612" y="3320"/>
                <a:ext cx="2263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12" y="3348"/>
                <a:ext cx="2209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30,000 m</a:t>
                </a:r>
                <a:r>
                  <a:rPr lang="en-US" altLang="en-US" sz="1700" b="1" baseline="30000">
                    <a:solidFill>
                      <a:srgbClr val="FFFF00"/>
                    </a:solidFill>
                    <a:latin typeface="Tahoma" panose="020B0604030504040204" pitchFamily="34" charset="0"/>
                  </a:rPr>
                  <a:t>3</a:t>
                </a: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 solid waste for disposal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30"/>
            <p:cNvGrpSpPr>
              <a:grpSpLocks/>
            </p:cNvGrpSpPr>
            <p:nvPr/>
          </p:nvGrpSpPr>
          <p:grpSpPr bwMode="auto">
            <a:xfrm>
              <a:off x="2759075" y="4397375"/>
              <a:ext cx="4414838" cy="754063"/>
              <a:chOff x="1738" y="2770"/>
              <a:chExt cx="2781" cy="475"/>
            </a:xfrm>
          </p:grpSpPr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2940" y="2770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1738" y="3025"/>
                <a:ext cx="2778" cy="22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1738" y="3052"/>
                <a:ext cx="278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Impact the shoreline (mixed with 10x its volume of debris)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34"/>
            <p:cNvGrpSpPr>
              <a:grpSpLocks/>
            </p:cNvGrpSpPr>
            <p:nvPr/>
          </p:nvGrpSpPr>
          <p:grpSpPr bwMode="auto">
            <a:xfrm>
              <a:off x="2916238" y="3425825"/>
              <a:ext cx="3429000" cy="679450"/>
              <a:chOff x="1860" y="2158"/>
              <a:chExt cx="2160" cy="428"/>
            </a:xfrm>
          </p:grpSpPr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2940" y="2158"/>
                <a:ext cx="0" cy="23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Rectangle 36"/>
              <p:cNvSpPr>
                <a:spLocks noChangeArrowheads="1"/>
              </p:cNvSpPr>
              <p:nvPr/>
            </p:nvSpPr>
            <p:spPr bwMode="auto">
              <a:xfrm>
                <a:off x="1860" y="2397"/>
                <a:ext cx="2160" cy="189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4" name="Rectangle 37"/>
              <p:cNvSpPr>
                <a:spLocks noChangeArrowheads="1"/>
              </p:cNvSpPr>
              <p:nvPr/>
            </p:nvSpPr>
            <p:spPr bwMode="auto">
              <a:xfrm>
                <a:off x="2414" y="2424"/>
                <a:ext cx="1024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20% Recovered at Sea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2943225" y="2460625"/>
              <a:ext cx="3429000" cy="681038"/>
              <a:chOff x="1860" y="1561"/>
              <a:chExt cx="2160" cy="429"/>
            </a:xfrm>
          </p:grpSpPr>
          <p:sp>
            <p:nvSpPr>
              <p:cNvPr id="19" name="Line 39"/>
              <p:cNvSpPr>
                <a:spLocks noChangeShapeType="1"/>
              </p:cNvSpPr>
              <p:nvPr/>
            </p:nvSpPr>
            <p:spPr bwMode="auto">
              <a:xfrm>
                <a:off x="2940" y="1561"/>
                <a:ext cx="0" cy="23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Rectangle 40"/>
              <p:cNvSpPr>
                <a:spLocks noChangeArrowheads="1"/>
              </p:cNvSpPr>
              <p:nvPr/>
            </p:nvSpPr>
            <p:spPr bwMode="auto">
              <a:xfrm>
                <a:off x="1860" y="1800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1" name="Rectangle 41"/>
              <p:cNvSpPr>
                <a:spLocks noChangeArrowheads="1"/>
              </p:cNvSpPr>
              <p:nvPr/>
            </p:nvSpPr>
            <p:spPr bwMode="auto">
              <a:xfrm>
                <a:off x="2433" y="1828"/>
                <a:ext cx="1149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Emulsified (80% water)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2987675" y="1909763"/>
              <a:ext cx="3429000" cy="301625"/>
              <a:chOff x="1860" y="1203"/>
              <a:chExt cx="2160" cy="190"/>
            </a:xfrm>
          </p:grpSpPr>
          <p:sp>
            <p:nvSpPr>
              <p:cNvPr id="17" name="Rectangle 43"/>
              <p:cNvSpPr>
                <a:spLocks noChangeArrowheads="1"/>
              </p:cNvSpPr>
              <p:nvPr/>
            </p:nvSpPr>
            <p:spPr bwMode="auto">
              <a:xfrm>
                <a:off x="1860" y="1203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" name="Rectangle 44"/>
              <p:cNvSpPr>
                <a:spLocks noChangeArrowheads="1"/>
              </p:cNvSpPr>
              <p:nvPr/>
            </p:nvSpPr>
            <p:spPr bwMode="auto">
              <a:xfrm>
                <a:off x="2557" y="1231"/>
                <a:ext cx="74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25% Evaporated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9" name="ZoneTexte 46">
            <a:extLst/>
          </p:cNvPr>
          <p:cNvSpPr txBox="1"/>
          <p:nvPr/>
        </p:nvSpPr>
        <p:spPr>
          <a:xfrm>
            <a:off x="1437577" y="908050"/>
            <a:ext cx="2886075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3200" dirty="0">
                <a:latin typeface="+mn-lt"/>
                <a:ea typeface="ＭＳ Ｐゴシック" charset="0"/>
                <a:cs typeface="ＭＳ Ｐゴシック" charset="0"/>
              </a:rPr>
              <a:t>For 1,000 m</a:t>
            </a:r>
            <a:r>
              <a:rPr lang="fr-FR" sz="3200" baseline="30000" dirty="0">
                <a:latin typeface="+mn-lt"/>
                <a:ea typeface="ＭＳ Ｐゴシック" charset="0"/>
                <a:cs typeface="ＭＳ Ｐゴシック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272938" y="1789494"/>
            <a:ext cx="7634288" cy="2160587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smtClean="0">
                <a:latin typeface="Arial" panose="020B0604020202020204" pitchFamily="34" charset="0"/>
              </a:rPr>
              <a:t/>
            </a:r>
            <a:br>
              <a:rPr lang="en-GB" altLang="en-US" sz="3200" smtClean="0">
                <a:latin typeface="Arial" panose="020B0604020202020204" pitchFamily="34" charset="0"/>
              </a:rPr>
            </a:br>
            <a:r>
              <a:rPr lang="en-GB" altLang="en-US" sz="3200" smtClean="0">
                <a:latin typeface="Arial" panose="020B0604020202020204" pitchFamily="34" charset="0"/>
              </a:rPr>
              <a:t/>
            </a:r>
            <a:br>
              <a:rPr lang="en-GB" altLang="en-US" sz="3200" smtClean="0">
                <a:latin typeface="Arial" panose="020B0604020202020204" pitchFamily="34" charset="0"/>
              </a:rPr>
            </a:br>
            <a:r>
              <a:rPr lang="en-GB" altLang="en-US" sz="3200" i="1" smtClean="0">
                <a:solidFill>
                  <a:srgbClr val="FF0000"/>
                </a:solidFill>
              </a:rPr>
              <a:t>Waste management challenges can seriously affect the response efficiency</a:t>
            </a:r>
            <a:endParaRPr lang="en-GB" altLang="en-US" sz="3200" i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98424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Waste Hierarchy</a:t>
            </a:r>
          </a:p>
        </p:txBody>
      </p:sp>
      <p:sp>
        <p:nvSpPr>
          <p:cNvPr id="6" name="Espace réservé du contenu 5"/>
          <p:cNvSpPr txBox="1">
            <a:spLocks/>
          </p:cNvSpPr>
          <p:nvPr/>
        </p:nvSpPr>
        <p:spPr>
          <a:xfrm>
            <a:off x="1984248" y="90805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altLang="en-US" dirty="0" smtClean="0"/>
              <a:t>Response priority should be to minimize waste production as much as possible!</a:t>
            </a:r>
          </a:p>
          <a:p>
            <a:pPr marL="0" indent="0"/>
            <a:endParaRPr lang="en-GB" altLang="en-US" dirty="0" smtClean="0"/>
          </a:p>
          <a:p>
            <a:pPr marL="0" indent="0"/>
            <a:endParaRPr lang="en-GB" altLang="en-US" dirty="0" smtClean="0"/>
          </a:p>
          <a:p>
            <a:pPr marL="0" indent="0"/>
            <a:endParaRPr lang="en-GB" altLang="en-US" dirty="0" smtClean="0"/>
          </a:p>
          <a:p>
            <a:pPr marL="0" indent="0"/>
            <a:endParaRPr lang="en-GB" altLang="en-US" dirty="0" smtClean="0"/>
          </a:p>
          <a:p>
            <a:pPr marL="0" indent="0"/>
            <a:endParaRPr lang="en-GB" altLang="en-US" dirty="0" smtClean="0"/>
          </a:p>
        </p:txBody>
      </p:sp>
      <p:graphicFrame>
        <p:nvGraphicFramePr>
          <p:cNvPr id="7" name="Diagramme 4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4114075357"/>
              </p:ext>
            </p:extLst>
          </p:nvPr>
        </p:nvGraphicFramePr>
        <p:xfrm>
          <a:off x="1994592" y="2348879"/>
          <a:ext cx="8280920" cy="15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939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Waste Hierarchy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63" y="836613"/>
            <a:ext cx="9167813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639951" y="6524625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2386838" y="80818"/>
            <a:ext cx="7772146" cy="685800"/>
          </a:xfrm>
          <a:prstGeom prst="rect">
            <a:avLst/>
          </a:prstGeom>
        </p:spPr>
        <p:txBody>
          <a:bodyPr lIns="90488" tIns="44450" rIns="90488" bIns="4445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en-US" sz="4000" b="1" dirty="0" smtClean="0"/>
              <a:t>Waste Management </a:t>
            </a:r>
            <a:r>
              <a:rPr lang="en-GB" altLang="en-US" sz="4000" b="1" dirty="0"/>
              <a:t>P</a:t>
            </a:r>
            <a:r>
              <a:rPr lang="en-GB" altLang="en-US" sz="4000" b="1" dirty="0" smtClean="0"/>
              <a:t>lanning</a:t>
            </a:r>
            <a:br>
              <a:rPr lang="en-GB" altLang="en-US" sz="4000" b="1" dirty="0" smtClean="0"/>
            </a:br>
            <a:r>
              <a:rPr lang="en-GB" altLang="en-US" sz="4000" b="1" dirty="0" smtClean="0"/>
              <a:t/>
            </a:r>
            <a:br>
              <a:rPr lang="en-GB" altLang="en-US" sz="4000" b="1" dirty="0" smtClean="0"/>
            </a:br>
            <a:endParaRPr lang="en-GB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00113" y="1341438"/>
            <a:ext cx="10036111" cy="4175125"/>
          </a:xfrm>
          <a:prstGeom prst="rect">
            <a:avLst/>
          </a:prstGeom>
          <a:noFill/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just">
              <a:lnSpc>
                <a:spcPct val="100000"/>
              </a:lnSpc>
            </a:pPr>
            <a:r>
              <a:rPr lang="en-GB" altLang="en-US" dirty="0" smtClean="0"/>
              <a:t>Should be carried out pre-spill and integrated into the contingency plan</a:t>
            </a:r>
          </a:p>
          <a:p>
            <a:pPr marL="571500" indent="-571500" algn="just">
              <a:lnSpc>
                <a:spcPct val="150000"/>
              </a:lnSpc>
            </a:pPr>
            <a:r>
              <a:rPr lang="en-GB" altLang="en-US" dirty="0" smtClean="0"/>
              <a:t>Clean-up choices affect available disposal options</a:t>
            </a:r>
          </a:p>
          <a:p>
            <a:pPr marL="571500" indent="-571500" algn="just">
              <a:lnSpc>
                <a:spcPct val="150000"/>
              </a:lnSpc>
            </a:pPr>
            <a:r>
              <a:rPr lang="en-GB" altLang="en-US" dirty="0" smtClean="0"/>
              <a:t>Minimize and segregate waste </a:t>
            </a:r>
          </a:p>
          <a:p>
            <a:pPr marL="571500" indent="-571500" algn="just">
              <a:lnSpc>
                <a:spcPct val="150000"/>
              </a:lnSpc>
            </a:pPr>
            <a:r>
              <a:rPr lang="en-GB" altLang="en-US" dirty="0" smtClean="0"/>
              <a:t>Regulations, permits, approvals</a:t>
            </a:r>
          </a:p>
          <a:p>
            <a:pPr marL="971550" lvl="1" indent="-4318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Must comply with local regulations</a:t>
            </a:r>
          </a:p>
          <a:p>
            <a:pPr marL="971550" indent="-4318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altLang="en-US" sz="3600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2386838" y="80818"/>
            <a:ext cx="7772146" cy="685800"/>
          </a:xfrm>
          <a:prstGeom prst="rect">
            <a:avLst/>
          </a:prstGeom>
        </p:spPr>
        <p:txBody>
          <a:bodyPr lIns="90488" tIns="44450" rIns="90488" bIns="4445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altLang="en-US" sz="4000" b="1" dirty="0" smtClean="0"/>
              <a:t>Waste Management </a:t>
            </a:r>
            <a:r>
              <a:rPr lang="en-GB" altLang="en-US" sz="4000" b="1" dirty="0"/>
              <a:t>P</a:t>
            </a:r>
            <a:r>
              <a:rPr lang="en-GB" altLang="en-US" sz="4000" b="1" dirty="0" smtClean="0"/>
              <a:t>lanning</a:t>
            </a:r>
            <a:br>
              <a:rPr lang="en-GB" altLang="en-US" sz="4000" b="1" dirty="0" smtClean="0"/>
            </a:br>
            <a:r>
              <a:rPr lang="en-GB" altLang="en-US" sz="4000" b="1" dirty="0" smtClean="0"/>
              <a:t/>
            </a:r>
            <a:br>
              <a:rPr lang="en-GB" altLang="en-US" sz="4000" b="1" dirty="0" smtClean="0"/>
            </a:br>
            <a:endParaRPr lang="en-GB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924241" y="1315847"/>
            <a:ext cx="7710487" cy="4895850"/>
          </a:xfrm>
          <a:prstGeom prst="rect">
            <a:avLst/>
          </a:prstGeom>
          <a:noFill/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GB" altLang="en-US" dirty="0" smtClean="0"/>
              <a:t>Estimate volumes</a:t>
            </a:r>
          </a:p>
          <a:p>
            <a:pPr marL="571500" indent="-571500"/>
            <a:r>
              <a:rPr lang="en-GB" altLang="en-US" dirty="0" smtClean="0"/>
              <a:t>Calculate resources required/available</a:t>
            </a:r>
          </a:p>
          <a:p>
            <a:pPr marL="571500" indent="-571500"/>
            <a:r>
              <a:rPr lang="en-GB" altLang="en-US" dirty="0" smtClean="0"/>
              <a:t>Determine temporary storage sites and transportation methods</a:t>
            </a:r>
          </a:p>
          <a:p>
            <a:pPr marL="571500" indent="-571500"/>
            <a:r>
              <a:rPr lang="en-GB" altLang="en-US" dirty="0" smtClean="0"/>
              <a:t>Minimize contamination of new sites</a:t>
            </a:r>
          </a:p>
          <a:p>
            <a:pPr marL="571500" indent="-571500"/>
            <a:r>
              <a:rPr lang="en-GB" altLang="en-US" dirty="0" smtClean="0"/>
              <a:t>Determine final disposal sites</a:t>
            </a:r>
          </a:p>
          <a:p>
            <a:pPr marL="571500" indent="-571500"/>
            <a:r>
              <a:rPr lang="en-GB" altLang="en-US" dirty="0" smtClean="0"/>
              <a:t>Cost-effective solutions</a:t>
            </a:r>
          </a:p>
        </p:txBody>
      </p:sp>
    </p:spTree>
    <p:extLst>
      <p:ext uri="{BB962C8B-B14F-4D97-AF65-F5344CB8AC3E}">
        <p14:creationId xmlns:p14="http://schemas.microsoft.com/office/powerpoint/2010/main" val="10948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877</Words>
  <Application>Microsoft Office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ＭＳ Ｐゴシック</vt:lpstr>
      <vt:lpstr>Arial</vt:lpstr>
      <vt:lpstr>Calibri</vt:lpstr>
      <vt:lpstr>inherit</vt:lpstr>
      <vt:lpstr>Symbol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153</cp:revision>
  <dcterms:created xsi:type="dcterms:W3CDTF">2024-09-27T05:40:49Z</dcterms:created>
  <dcterms:modified xsi:type="dcterms:W3CDTF">2025-05-09T05:10:39Z</dcterms:modified>
</cp:coreProperties>
</file>